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50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A23845D-3494-452E-A000-75207DC2ABFB}" type="datetimeFigureOut">
              <a:rPr lang="en-US" smtClean="0"/>
              <a:pPr/>
              <a:t>9/15/2010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9499FB1-6481-4C55-8168-EFC38180E7D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499FB1-6481-4C55-8168-EFC38180E7DE}"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487128B4-5C32-4C2A-9CF4-BFDC9F561969}" type="datetimeFigureOut">
              <a:rPr lang="en-US" smtClean="0"/>
              <a:pPr/>
              <a:t>9/15/2010</a:t>
            </a:fld>
            <a:endParaRPr lang="en-US"/>
          </a:p>
        </p:txBody>
      </p:sp>
      <p:sp>
        <p:nvSpPr>
          <p:cNvPr id="16" name="Slide Number Placeholder 15"/>
          <p:cNvSpPr>
            <a:spLocks noGrp="1"/>
          </p:cNvSpPr>
          <p:nvPr>
            <p:ph type="sldNum" sz="quarter" idx="11"/>
          </p:nvPr>
        </p:nvSpPr>
        <p:spPr/>
        <p:txBody>
          <a:bodyPr/>
          <a:lstStyle/>
          <a:p>
            <a:fld id="{AE38910D-A3A5-42F5-AD8D-3378DBDD6680}"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87128B4-5C32-4C2A-9CF4-BFDC9F561969}" type="datetimeFigureOut">
              <a:rPr lang="en-US" smtClean="0"/>
              <a:pPr/>
              <a:t>9/15/2010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38910D-A3A5-42F5-AD8D-3378DBDD66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87128B4-5C32-4C2A-9CF4-BFDC9F561969}" type="datetimeFigureOut">
              <a:rPr lang="en-US" smtClean="0"/>
              <a:pPr/>
              <a:t>9/15/2010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38910D-A3A5-42F5-AD8D-3378DBDD66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487128B4-5C32-4C2A-9CF4-BFDC9F561969}" type="datetimeFigureOut">
              <a:rPr lang="en-US" smtClean="0"/>
              <a:pPr/>
              <a:t>9/15/2010</a:t>
            </a:fld>
            <a:endParaRPr lang="en-US"/>
          </a:p>
        </p:txBody>
      </p:sp>
      <p:sp>
        <p:nvSpPr>
          <p:cNvPr id="15" name="Slide Number Placeholder 14"/>
          <p:cNvSpPr>
            <a:spLocks noGrp="1"/>
          </p:cNvSpPr>
          <p:nvPr>
            <p:ph type="sldNum" sz="quarter" idx="15"/>
          </p:nvPr>
        </p:nvSpPr>
        <p:spPr/>
        <p:txBody>
          <a:bodyPr/>
          <a:lstStyle>
            <a:lvl1pPr algn="ctr">
              <a:defRPr/>
            </a:lvl1pPr>
          </a:lstStyle>
          <a:p>
            <a:fld id="{AE38910D-A3A5-42F5-AD8D-3378DBDD6680}"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87128B4-5C32-4C2A-9CF4-BFDC9F561969}" type="datetimeFigureOut">
              <a:rPr lang="en-US" smtClean="0"/>
              <a:pPr/>
              <a:t>9/15/2010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38910D-A3A5-42F5-AD8D-3378DBDD6680}"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87128B4-5C32-4C2A-9CF4-BFDC9F561969}" type="datetimeFigureOut">
              <a:rPr lang="en-US" smtClean="0"/>
              <a:pPr/>
              <a:t>9/15/2010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38910D-A3A5-42F5-AD8D-3378DBDD6680}"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AE38910D-A3A5-42F5-AD8D-3378DBDD6680}"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487128B4-5C32-4C2A-9CF4-BFDC9F561969}" type="datetimeFigureOut">
              <a:rPr lang="en-US" smtClean="0"/>
              <a:pPr/>
              <a:t>9/15/2010</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87128B4-5C32-4C2A-9CF4-BFDC9F561969}" type="datetimeFigureOut">
              <a:rPr lang="en-US" smtClean="0"/>
              <a:pPr/>
              <a:t>9/15/2010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E38910D-A3A5-42F5-AD8D-3378DBDD6680}"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7128B4-5C32-4C2A-9CF4-BFDC9F561969}" type="datetimeFigureOut">
              <a:rPr lang="en-US" smtClean="0"/>
              <a:pPr/>
              <a:t>9/15/2010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E38910D-A3A5-42F5-AD8D-3378DBDD66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487128B4-5C32-4C2A-9CF4-BFDC9F561969}" type="datetimeFigureOut">
              <a:rPr lang="en-US" smtClean="0"/>
              <a:pPr/>
              <a:t>9/15/2010</a:t>
            </a:fld>
            <a:endParaRPr lang="en-US"/>
          </a:p>
        </p:txBody>
      </p:sp>
      <p:sp>
        <p:nvSpPr>
          <p:cNvPr id="9" name="Slide Number Placeholder 8"/>
          <p:cNvSpPr>
            <a:spLocks noGrp="1"/>
          </p:cNvSpPr>
          <p:nvPr>
            <p:ph type="sldNum" sz="quarter" idx="15"/>
          </p:nvPr>
        </p:nvSpPr>
        <p:spPr/>
        <p:txBody>
          <a:bodyPr/>
          <a:lstStyle/>
          <a:p>
            <a:fld id="{AE38910D-A3A5-42F5-AD8D-3378DBDD6680}"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487128B4-5C32-4C2A-9CF4-BFDC9F561969}" type="datetimeFigureOut">
              <a:rPr lang="en-US" smtClean="0"/>
              <a:pPr/>
              <a:t>9/15/2010</a:t>
            </a:fld>
            <a:endParaRPr lang="en-US"/>
          </a:p>
        </p:txBody>
      </p:sp>
      <p:sp>
        <p:nvSpPr>
          <p:cNvPr id="9" name="Slide Number Placeholder 8"/>
          <p:cNvSpPr>
            <a:spLocks noGrp="1"/>
          </p:cNvSpPr>
          <p:nvPr>
            <p:ph type="sldNum" sz="quarter" idx="11"/>
          </p:nvPr>
        </p:nvSpPr>
        <p:spPr/>
        <p:txBody>
          <a:bodyPr/>
          <a:lstStyle/>
          <a:p>
            <a:fld id="{AE38910D-A3A5-42F5-AD8D-3378DBDD6680}"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487128B4-5C32-4C2A-9CF4-BFDC9F561969}" type="datetimeFigureOut">
              <a:rPr lang="en-US" smtClean="0"/>
              <a:pPr/>
              <a:t>9/15/2010</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AE38910D-A3A5-42F5-AD8D-3378DBDD6680}"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By: Paul and Matt</a:t>
            </a:r>
            <a:endParaRPr lang="en-US" dirty="0"/>
          </a:p>
        </p:txBody>
      </p:sp>
      <p:sp>
        <p:nvSpPr>
          <p:cNvPr id="2" name="Title 1"/>
          <p:cNvSpPr>
            <a:spLocks noGrp="1"/>
          </p:cNvSpPr>
          <p:nvPr>
            <p:ph type="ctrTitle"/>
          </p:nvPr>
        </p:nvSpPr>
        <p:spPr>
          <a:blipFill>
            <a:blip r:embed="rId2" cstate="print"/>
            <a:tile tx="0" ty="0" sx="100000" sy="100000" flip="none" algn="tl"/>
          </a:blipFill>
        </p:spPr>
        <p:txBody>
          <a:bodyPr anchor="ctr"/>
          <a:lstStyle/>
          <a:p>
            <a:r>
              <a:rPr lang="en-US" dirty="0" smtClean="0">
                <a:latin typeface="Copperplate Gothic Bold" pitchFamily="34" charset="0"/>
              </a:rPr>
              <a:t>Rocks and Minerals</a:t>
            </a:r>
            <a:endParaRPr lang="en-US" dirty="0">
              <a:latin typeface="Copperplate Gothic Bold"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smtClean="0"/>
              <a:t>http://www.rocksandminerals4u.com/properties_of_minerals.html</a:t>
            </a:r>
            <a:endParaRPr lang="en-US" dirty="0"/>
          </a:p>
        </p:txBody>
      </p:sp>
      <p:sp>
        <p:nvSpPr>
          <p:cNvPr id="3" name="Title 2"/>
          <p:cNvSpPr>
            <a:spLocks noGrp="1"/>
          </p:cNvSpPr>
          <p:nvPr>
            <p:ph type="ctrTitle"/>
          </p:nvPr>
        </p:nvSpPr>
        <p:spPr/>
        <p:txBody>
          <a:bodyPr/>
          <a:lstStyle/>
          <a:p>
            <a:r>
              <a:rPr lang="en-US" dirty="0" smtClean="0"/>
              <a:t>More Rock and Mineral info can be found at:</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3657600" cy="4572000"/>
          </a:xfrm>
        </p:spPr>
        <p:txBody>
          <a:bodyPr/>
          <a:lstStyle/>
          <a:p>
            <a:pPr>
              <a:buNone/>
            </a:pPr>
            <a:r>
              <a:rPr lang="en-US" dirty="0" smtClean="0"/>
              <a:t>A Mineral:</a:t>
            </a:r>
          </a:p>
          <a:p>
            <a:r>
              <a:rPr lang="en-US" sz="1800" dirty="0" smtClean="0"/>
              <a:t>Is a Solid</a:t>
            </a:r>
          </a:p>
          <a:p>
            <a:r>
              <a:rPr lang="en-US" sz="1800" dirty="0" smtClean="0"/>
              <a:t>Is Naturally Occurring</a:t>
            </a:r>
          </a:p>
          <a:p>
            <a:r>
              <a:rPr lang="en-US" sz="1800" dirty="0" smtClean="0"/>
              <a:t>Is Inorganic (not made from plants or animals)</a:t>
            </a:r>
          </a:p>
          <a:p>
            <a:r>
              <a:rPr lang="en-US" sz="1800" dirty="0" smtClean="0"/>
              <a:t>Has a Fixed Chemical Formula (it’s ingredients do not change)</a:t>
            </a:r>
          </a:p>
          <a:p>
            <a:r>
              <a:rPr lang="en-US" sz="1800" dirty="0" smtClean="0"/>
              <a:t>Has an Orderly Crystalline Structure</a:t>
            </a:r>
            <a:endParaRPr lang="en-US" sz="1800" dirty="0"/>
          </a:p>
        </p:txBody>
      </p:sp>
      <p:sp>
        <p:nvSpPr>
          <p:cNvPr id="3" name="Title 2"/>
          <p:cNvSpPr>
            <a:spLocks noGrp="1"/>
          </p:cNvSpPr>
          <p:nvPr>
            <p:ph type="title"/>
          </p:nvPr>
        </p:nvSpPr>
        <p:spPr/>
        <p:txBody>
          <a:bodyPr>
            <a:normAutofit fontScale="90000"/>
          </a:bodyPr>
          <a:lstStyle/>
          <a:p>
            <a:r>
              <a:rPr lang="en-US" dirty="0" smtClean="0"/>
              <a:t>What is a Mineral?           What is a Rock?</a:t>
            </a:r>
            <a:endParaRPr lang="en-US" dirty="0"/>
          </a:p>
        </p:txBody>
      </p:sp>
      <p:sp>
        <p:nvSpPr>
          <p:cNvPr id="4" name="TextBox 3"/>
          <p:cNvSpPr txBox="1"/>
          <p:nvPr/>
        </p:nvSpPr>
        <p:spPr>
          <a:xfrm>
            <a:off x="5410200" y="1600200"/>
            <a:ext cx="3200400" cy="3031599"/>
          </a:xfrm>
          <a:prstGeom prst="rect">
            <a:avLst/>
          </a:prstGeom>
          <a:noFill/>
        </p:spPr>
        <p:txBody>
          <a:bodyPr wrap="square" rtlCol="0">
            <a:spAutoFit/>
          </a:bodyPr>
          <a:lstStyle/>
          <a:p>
            <a:r>
              <a:rPr lang="en-US" sz="2600" dirty="0" smtClean="0"/>
              <a:t>A Rock:</a:t>
            </a:r>
            <a:endParaRPr lang="en-US" dirty="0"/>
          </a:p>
          <a:p>
            <a:pPr marL="274320" indent="-274320">
              <a:spcBef>
                <a:spcPts val="600"/>
              </a:spcBef>
              <a:buClr>
                <a:srgbClr val="FFC000"/>
              </a:buClr>
              <a:buSzPct val="130000"/>
              <a:buFont typeface="Arial" pitchFamily="34" charset="0"/>
              <a:buChar char="•"/>
            </a:pPr>
            <a:r>
              <a:rPr lang="en-US" dirty="0" smtClean="0"/>
              <a:t>Is </a:t>
            </a:r>
            <a:r>
              <a:rPr lang="en-US" dirty="0"/>
              <a:t>a Solid</a:t>
            </a:r>
          </a:p>
          <a:p>
            <a:pPr marL="274320" indent="-274320">
              <a:spcBef>
                <a:spcPts val="600"/>
              </a:spcBef>
              <a:buClr>
                <a:srgbClr val="FFC000"/>
              </a:buClr>
              <a:buSzPct val="130000"/>
              <a:buFont typeface="Arial" pitchFamily="34" charset="0"/>
              <a:buChar char="•"/>
            </a:pPr>
            <a:r>
              <a:rPr lang="en-US" dirty="0" smtClean="0"/>
              <a:t>Is </a:t>
            </a:r>
            <a:r>
              <a:rPr lang="en-US" dirty="0"/>
              <a:t>Naturally </a:t>
            </a:r>
            <a:r>
              <a:rPr lang="en-US" dirty="0" smtClean="0"/>
              <a:t>Occurring</a:t>
            </a:r>
          </a:p>
          <a:p>
            <a:pPr marL="274320" indent="-274320">
              <a:spcBef>
                <a:spcPts val="600"/>
              </a:spcBef>
              <a:buClr>
                <a:srgbClr val="FFC000"/>
              </a:buClr>
              <a:buSzPct val="130000"/>
              <a:buFont typeface="Arial" pitchFamily="34" charset="0"/>
              <a:buChar char="•"/>
            </a:pPr>
            <a:r>
              <a:rPr lang="en-US" dirty="0" smtClean="0"/>
              <a:t>Is Made up of Minerals</a:t>
            </a:r>
            <a:endParaRPr lang="en-US" dirty="0"/>
          </a:p>
          <a:p>
            <a:endParaRPr lang="en-US" dirty="0" smtClean="0"/>
          </a:p>
          <a:p>
            <a:pPr>
              <a:buFont typeface="Arial" pitchFamily="34" charset="0"/>
              <a:buChar char="•"/>
            </a:pPr>
            <a:endParaRPr lang="en-US" sz="2600" dirty="0" smtClean="0"/>
          </a:p>
          <a:p>
            <a:pPr>
              <a:buFont typeface="Arial" pitchFamily="34" charset="0"/>
              <a:buChar char="•"/>
            </a:pPr>
            <a:endParaRPr lang="en-US" sz="2600" dirty="0" smtClean="0"/>
          </a:p>
          <a:p>
            <a:pPr>
              <a:buFont typeface="Arial" pitchFamily="34" charset="0"/>
              <a:buChar char="•"/>
            </a:pPr>
            <a:endParaRPr lang="en-US" sz="2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additive="base">
                                        <p:cTn id="25"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additive="base">
                                        <p:cTn id="31"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
                                            <p:txEl>
                                              <p:pRg st="1" end="1"/>
                                            </p:txEl>
                                          </p:spTgt>
                                        </p:tgtEl>
                                        <p:attrNameLst>
                                          <p:attrName>style.visibility</p:attrName>
                                        </p:attrNameLst>
                                      </p:cBhvr>
                                      <p:to>
                                        <p:strVal val="visible"/>
                                      </p:to>
                                    </p:set>
                                    <p:anim calcmode="lin" valueType="num">
                                      <p:cBhvr additive="base">
                                        <p:cTn id="3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4">
                                            <p:txEl>
                                              <p:pRg st="2" end="2"/>
                                            </p:txEl>
                                          </p:spTgt>
                                        </p:tgtEl>
                                        <p:attrNameLst>
                                          <p:attrName>style.visibility</p:attrName>
                                        </p:attrNameLst>
                                      </p:cBhvr>
                                      <p:to>
                                        <p:strVal val="visible"/>
                                      </p:to>
                                    </p:set>
                                    <p:anim calcmode="lin" valueType="num">
                                      <p:cBhvr additive="base">
                                        <p:cTn id="4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4">
                                            <p:txEl>
                                              <p:pRg st="3" end="3"/>
                                            </p:txEl>
                                          </p:spTgt>
                                        </p:tgtEl>
                                        <p:attrNameLst>
                                          <p:attrName>style.visibility</p:attrName>
                                        </p:attrNameLst>
                                      </p:cBhvr>
                                      <p:to>
                                        <p:strVal val="visible"/>
                                      </p:to>
                                    </p:set>
                                    <p:anim calcmode="lin" valueType="num">
                                      <p:cBhvr additive="base">
                                        <p:cTn id="4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r>
              <a:rPr lang="en-US" sz="3200" b="1" dirty="0" smtClean="0"/>
              <a:t>Igneous Rocks</a:t>
            </a:r>
          </a:p>
          <a:p>
            <a:pPr lvl="1"/>
            <a:r>
              <a:rPr lang="en-US" sz="3000" b="1" dirty="0" smtClean="0"/>
              <a:t>Granite </a:t>
            </a:r>
          </a:p>
          <a:p>
            <a:pPr lvl="1"/>
            <a:r>
              <a:rPr lang="en-US" sz="3000" b="1" dirty="0" smtClean="0"/>
              <a:t>Basalt</a:t>
            </a:r>
          </a:p>
          <a:p>
            <a:pPr lvl="1"/>
            <a:r>
              <a:rPr lang="en-US" sz="3000" b="1" dirty="0" smtClean="0"/>
              <a:t>Volcanic Glass</a:t>
            </a:r>
          </a:p>
          <a:p>
            <a:pPr lvl="1"/>
            <a:endParaRPr lang="en-US" sz="3200" dirty="0" smtClean="0"/>
          </a:p>
          <a:p>
            <a:r>
              <a:rPr lang="en-US" sz="3200" b="1" dirty="0" smtClean="0"/>
              <a:t>Sedimentary Rocks</a:t>
            </a:r>
          </a:p>
          <a:p>
            <a:pPr lvl="1"/>
            <a:r>
              <a:rPr lang="en-US" sz="3000" b="1" dirty="0" smtClean="0"/>
              <a:t>Limestone</a:t>
            </a:r>
          </a:p>
          <a:p>
            <a:pPr lvl="1"/>
            <a:r>
              <a:rPr lang="en-US" sz="3000" b="1" dirty="0" smtClean="0"/>
              <a:t>Sandstone</a:t>
            </a:r>
          </a:p>
          <a:p>
            <a:pPr lvl="1"/>
            <a:r>
              <a:rPr lang="en-US" sz="3000" b="1" dirty="0" smtClean="0"/>
              <a:t>Shale</a:t>
            </a:r>
          </a:p>
          <a:p>
            <a:pPr>
              <a:buNone/>
            </a:pPr>
            <a:endParaRPr lang="en-US" sz="3200" dirty="0" smtClean="0"/>
          </a:p>
          <a:p>
            <a:r>
              <a:rPr lang="en-US" sz="3200" b="1" dirty="0" smtClean="0"/>
              <a:t>Metamorphic Rocks</a:t>
            </a:r>
          </a:p>
          <a:p>
            <a:pPr lvl="1"/>
            <a:r>
              <a:rPr lang="en-US" sz="3000" b="1" dirty="0" smtClean="0"/>
              <a:t>Schist</a:t>
            </a:r>
          </a:p>
          <a:p>
            <a:pPr lvl="1"/>
            <a:r>
              <a:rPr lang="en-US" sz="3000" b="1" dirty="0" smtClean="0"/>
              <a:t>Marble</a:t>
            </a:r>
          </a:p>
          <a:p>
            <a:pPr lvl="1"/>
            <a:r>
              <a:rPr lang="en-US" sz="3000" b="1" dirty="0" smtClean="0"/>
              <a:t>Slate</a:t>
            </a:r>
            <a:endParaRPr lang="en-US" sz="3000" dirty="0" smtClean="0"/>
          </a:p>
        </p:txBody>
      </p:sp>
      <p:sp>
        <p:nvSpPr>
          <p:cNvPr id="3" name="Title 2"/>
          <p:cNvSpPr>
            <a:spLocks noGrp="1"/>
          </p:cNvSpPr>
          <p:nvPr>
            <p:ph type="title"/>
          </p:nvPr>
        </p:nvSpPr>
        <p:spPr/>
        <p:txBody>
          <a:bodyPr/>
          <a:lstStyle/>
          <a:p>
            <a:pPr algn="ctr"/>
            <a:r>
              <a:rPr lang="en-US" dirty="0" smtClean="0"/>
              <a:t>WHAT ARE THE ROCK TYPES?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linds(horizont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
                                            <p:txEl>
                                              <p:pRg st="5" end="5"/>
                                            </p:txEl>
                                          </p:spTgt>
                                        </p:tgtEl>
                                        <p:attrNameLst>
                                          <p:attrName>style.visibility</p:attrName>
                                        </p:attrNameLst>
                                      </p:cBhvr>
                                      <p:to>
                                        <p:strVal val="visible"/>
                                      </p:to>
                                    </p:set>
                                    <p:animEffect transition="in" filter="blinds(horizontal)">
                                      <p:cBhvr>
                                        <p:cTn id="12" dur="1000"/>
                                        <p:tgtEl>
                                          <p:spTgt spid="2">
                                            <p:txEl>
                                              <p:pRg st="5"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
                                            <p:txEl>
                                              <p:pRg st="10" end="10"/>
                                            </p:txEl>
                                          </p:spTgt>
                                        </p:tgtEl>
                                        <p:attrNameLst>
                                          <p:attrName>style.visibility</p:attrName>
                                        </p:attrNameLst>
                                      </p:cBhvr>
                                      <p:to>
                                        <p:strVal val="visible"/>
                                      </p:to>
                                    </p:set>
                                    <p:animEffect transition="in" filter="blinds(horizontal)">
                                      <p:cBhvr>
                                        <p:cTn id="17" dur="1000"/>
                                        <p:tgtEl>
                                          <p:spTgt spid="2">
                                            <p:txEl>
                                              <p:pRg st="10" end="1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2">
                                            <p:txEl>
                                              <p:pRg st="1" end="1"/>
                                            </p:txEl>
                                          </p:spTgt>
                                        </p:tgtEl>
                                        <p:attrNameLst>
                                          <p:attrName>style.visibility</p:attrName>
                                        </p:attrNameLst>
                                      </p:cBhvr>
                                      <p:to>
                                        <p:strVal val="visible"/>
                                      </p:to>
                                    </p:set>
                                    <p:animEffect transition="in" filter="diamond(in)">
                                      <p:cBhvr>
                                        <p:cTn id="22" dur="2000"/>
                                        <p:tgtEl>
                                          <p:spTgt spid="2">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nodeType="clickEffect">
                                  <p:stCondLst>
                                    <p:cond delay="0"/>
                                  </p:stCondLst>
                                  <p:childTnLst>
                                    <p:set>
                                      <p:cBhvr>
                                        <p:cTn id="26" dur="1" fill="hold">
                                          <p:stCondLst>
                                            <p:cond delay="0"/>
                                          </p:stCondLst>
                                        </p:cTn>
                                        <p:tgtEl>
                                          <p:spTgt spid="2">
                                            <p:txEl>
                                              <p:pRg st="2" end="2"/>
                                            </p:txEl>
                                          </p:spTgt>
                                        </p:tgtEl>
                                        <p:attrNameLst>
                                          <p:attrName>style.visibility</p:attrName>
                                        </p:attrNameLst>
                                      </p:cBhvr>
                                      <p:to>
                                        <p:strVal val="visible"/>
                                      </p:to>
                                    </p:set>
                                    <p:animEffect transition="in" filter="diamond(in)">
                                      <p:cBhvr>
                                        <p:cTn id="27" dur="2000"/>
                                        <p:tgtEl>
                                          <p:spTgt spid="2">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nodeType="clickEffect">
                                  <p:stCondLst>
                                    <p:cond delay="0"/>
                                  </p:stCondLst>
                                  <p:childTnLst>
                                    <p:set>
                                      <p:cBhvr>
                                        <p:cTn id="31" dur="1" fill="hold">
                                          <p:stCondLst>
                                            <p:cond delay="0"/>
                                          </p:stCondLst>
                                        </p:cTn>
                                        <p:tgtEl>
                                          <p:spTgt spid="2">
                                            <p:txEl>
                                              <p:pRg st="3" end="3"/>
                                            </p:txEl>
                                          </p:spTgt>
                                        </p:tgtEl>
                                        <p:attrNameLst>
                                          <p:attrName>style.visibility</p:attrName>
                                        </p:attrNameLst>
                                      </p:cBhvr>
                                      <p:to>
                                        <p:strVal val="visible"/>
                                      </p:to>
                                    </p:set>
                                    <p:animEffect transition="in" filter="diamond(in)">
                                      <p:cBhvr>
                                        <p:cTn id="32" dur="2000"/>
                                        <p:tgtEl>
                                          <p:spTgt spid="2">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Effect transition="in" filter="blinds(horizontal)">
                                      <p:cBhvr>
                                        <p:cTn id="37" dur="1000"/>
                                        <p:tgtEl>
                                          <p:spTgt spid="2">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2">
                                            <p:txEl>
                                              <p:pRg st="7" end="7"/>
                                            </p:txEl>
                                          </p:spTgt>
                                        </p:tgtEl>
                                        <p:attrNameLst>
                                          <p:attrName>style.visibility</p:attrName>
                                        </p:attrNameLst>
                                      </p:cBhvr>
                                      <p:to>
                                        <p:strVal val="visible"/>
                                      </p:to>
                                    </p:set>
                                    <p:animEffect transition="in" filter="blinds(horizontal)">
                                      <p:cBhvr>
                                        <p:cTn id="42" dur="1000"/>
                                        <p:tgtEl>
                                          <p:spTgt spid="2">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2">
                                            <p:txEl>
                                              <p:pRg st="8" end="8"/>
                                            </p:txEl>
                                          </p:spTgt>
                                        </p:tgtEl>
                                        <p:attrNameLst>
                                          <p:attrName>style.visibility</p:attrName>
                                        </p:attrNameLst>
                                      </p:cBhvr>
                                      <p:to>
                                        <p:strVal val="visible"/>
                                      </p:to>
                                    </p:set>
                                    <p:animEffect transition="in" filter="blinds(horizontal)">
                                      <p:cBhvr>
                                        <p:cTn id="47" dur="1000"/>
                                        <p:tgtEl>
                                          <p:spTgt spid="2">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2">
                                            <p:txEl>
                                              <p:pRg st="11" end="11"/>
                                            </p:txEl>
                                          </p:spTgt>
                                        </p:tgtEl>
                                        <p:attrNameLst>
                                          <p:attrName>style.visibility</p:attrName>
                                        </p:attrNameLst>
                                      </p:cBhvr>
                                      <p:to>
                                        <p:strVal val="visible"/>
                                      </p:to>
                                    </p:set>
                                    <p:animEffect transition="in" filter="blinds(horizontal)">
                                      <p:cBhvr>
                                        <p:cTn id="52" dur="1000"/>
                                        <p:tgtEl>
                                          <p:spTgt spid="2">
                                            <p:txEl>
                                              <p:pRg st="11" end="11"/>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nodeType="clickEffect">
                                  <p:stCondLst>
                                    <p:cond delay="0"/>
                                  </p:stCondLst>
                                  <p:childTnLst>
                                    <p:set>
                                      <p:cBhvr>
                                        <p:cTn id="56" dur="1" fill="hold">
                                          <p:stCondLst>
                                            <p:cond delay="0"/>
                                          </p:stCondLst>
                                        </p:cTn>
                                        <p:tgtEl>
                                          <p:spTgt spid="2">
                                            <p:txEl>
                                              <p:pRg st="12" end="12"/>
                                            </p:txEl>
                                          </p:spTgt>
                                        </p:tgtEl>
                                        <p:attrNameLst>
                                          <p:attrName>style.visibility</p:attrName>
                                        </p:attrNameLst>
                                      </p:cBhvr>
                                      <p:to>
                                        <p:strVal val="visible"/>
                                      </p:to>
                                    </p:set>
                                    <p:animEffect transition="in" filter="blinds(horizontal)">
                                      <p:cBhvr>
                                        <p:cTn id="57" dur="1000"/>
                                        <p:tgtEl>
                                          <p:spTgt spid="2">
                                            <p:txEl>
                                              <p:pRg st="12" end="12"/>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nodeType="clickEffect">
                                  <p:stCondLst>
                                    <p:cond delay="0"/>
                                  </p:stCondLst>
                                  <p:childTnLst>
                                    <p:set>
                                      <p:cBhvr>
                                        <p:cTn id="61" dur="1" fill="hold">
                                          <p:stCondLst>
                                            <p:cond delay="0"/>
                                          </p:stCondLst>
                                        </p:cTn>
                                        <p:tgtEl>
                                          <p:spTgt spid="2">
                                            <p:txEl>
                                              <p:pRg st="13" end="13"/>
                                            </p:txEl>
                                          </p:spTgt>
                                        </p:tgtEl>
                                        <p:attrNameLst>
                                          <p:attrName>style.visibility</p:attrName>
                                        </p:attrNameLst>
                                      </p:cBhvr>
                                      <p:to>
                                        <p:strVal val="visible"/>
                                      </p:to>
                                    </p:set>
                                    <p:animEffect transition="in" filter="blinds(horizontal)">
                                      <p:cBhvr>
                                        <p:cTn id="62" dur="1000"/>
                                        <p:tgtEl>
                                          <p:spTgt spid="2">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Igneous rocks are formed from the molten form of the earth’s mantle layer called magma. </a:t>
            </a:r>
          </a:p>
          <a:p>
            <a:endParaRPr lang="en-US" dirty="0" smtClean="0"/>
          </a:p>
          <a:p>
            <a:r>
              <a:rPr lang="en-US" dirty="0" smtClean="0"/>
              <a:t>Igneous rocks can form above ground as lava spewing from volcanoes. </a:t>
            </a:r>
          </a:p>
          <a:p>
            <a:endParaRPr lang="en-US" dirty="0" smtClean="0"/>
          </a:p>
          <a:p>
            <a:r>
              <a:rPr lang="en-US" dirty="0" smtClean="0"/>
              <a:t>Igneous rocks can also form below the surface. Pockets of magma get stuck in layers of the earth. As they get closer and closer to the surface, the magma slowly cools. Granite is an igneous rock that formed from a slow-cooling pocket of magma.</a:t>
            </a:r>
            <a:endParaRPr lang="en-US" dirty="0"/>
          </a:p>
        </p:txBody>
      </p:sp>
      <p:sp>
        <p:nvSpPr>
          <p:cNvPr id="3" name="Title 2"/>
          <p:cNvSpPr>
            <a:spLocks noGrp="1"/>
          </p:cNvSpPr>
          <p:nvPr>
            <p:ph type="title"/>
          </p:nvPr>
        </p:nvSpPr>
        <p:spPr/>
        <p:txBody>
          <a:bodyPr/>
          <a:lstStyle/>
          <a:p>
            <a:pPr algn="ctr"/>
            <a:r>
              <a:rPr lang="en-US" dirty="0" smtClean="0"/>
              <a:t>IGNEOUS ROCKS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diamond(in)">
                                      <p:cBhvr>
                                        <p:cTn id="7" dur="2000"/>
                                        <p:tgtEl>
                                          <p:spTgt spid="2">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2">
                                            <p:txEl>
                                              <p:pRg st="4" end="4"/>
                                            </p:txEl>
                                          </p:spTgt>
                                        </p:tgtEl>
                                        <p:attrNameLst>
                                          <p:attrName>style.visibility</p:attrName>
                                        </p:attrNameLst>
                                      </p:cBhvr>
                                      <p:to>
                                        <p:strVal val="visible"/>
                                      </p:to>
                                    </p:set>
                                    <p:animEffect transition="in" filter="diamond(in)">
                                      <p:cBhvr>
                                        <p:cTn id="12" dur="20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Sedimentary rocks form from small weathered particles of other rocks or the weathered shells of sea animals. </a:t>
            </a:r>
          </a:p>
          <a:p>
            <a:endParaRPr lang="en-US" dirty="0" smtClean="0"/>
          </a:p>
          <a:p>
            <a:r>
              <a:rPr lang="en-US" dirty="0" smtClean="0"/>
              <a:t>Wind and rain beating on the faces of exposed rock wear off particles that are blown or washed to a new location in a process called erosion.</a:t>
            </a:r>
          </a:p>
          <a:p>
            <a:endParaRPr lang="en-US" dirty="0" smtClean="0"/>
          </a:p>
          <a:p>
            <a:r>
              <a:rPr lang="en-US" dirty="0" smtClean="0"/>
              <a:t>As the sediments or dead plants and animals pile up, they cement together to form Sedimentary rock.</a:t>
            </a:r>
            <a:endParaRPr lang="en-US" dirty="0"/>
          </a:p>
        </p:txBody>
      </p:sp>
      <p:sp>
        <p:nvSpPr>
          <p:cNvPr id="3" name="Title 2"/>
          <p:cNvSpPr>
            <a:spLocks noGrp="1"/>
          </p:cNvSpPr>
          <p:nvPr>
            <p:ph type="title"/>
          </p:nvPr>
        </p:nvSpPr>
        <p:spPr/>
        <p:txBody>
          <a:bodyPr/>
          <a:lstStyle/>
          <a:p>
            <a:pPr algn="ctr"/>
            <a:r>
              <a:rPr lang="en-US" dirty="0" smtClean="0"/>
              <a:t>SEDIMENTARY ROCKS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linds(horizont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blinds(horizontal)">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blinds(horizontal)">
                                      <p:cBhvr>
                                        <p:cTn id="17"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Metamorphic rocks start out as igneous rocks, sedimentary rocks or other types of metamorphic rocks called parent rocks.  </a:t>
            </a:r>
          </a:p>
          <a:p>
            <a:endParaRPr lang="en-US" dirty="0" smtClean="0"/>
          </a:p>
          <a:p>
            <a:r>
              <a:rPr lang="en-US" dirty="0" smtClean="0"/>
              <a:t>When the parent rocks undergo intense heat and/or pressure, it undergoes a change called metamorphism changing the characteristics of the rock such as color, sheen, grain size, and hardness.</a:t>
            </a:r>
            <a:endParaRPr lang="en-US" dirty="0"/>
          </a:p>
        </p:txBody>
      </p:sp>
      <p:sp>
        <p:nvSpPr>
          <p:cNvPr id="3" name="Title 2"/>
          <p:cNvSpPr>
            <a:spLocks noGrp="1"/>
          </p:cNvSpPr>
          <p:nvPr>
            <p:ph type="title"/>
          </p:nvPr>
        </p:nvSpPr>
        <p:spPr/>
        <p:txBody>
          <a:bodyPr/>
          <a:lstStyle/>
          <a:p>
            <a:pPr algn="ctr"/>
            <a:r>
              <a:rPr lang="en-US" dirty="0" smtClean="0"/>
              <a:t>METAMORPHIC ROCKS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ox(i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box(in)">
                                      <p:cBhvr>
                                        <p:cTn id="12"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rock-cycle-diagram-im.jpg"/>
          <p:cNvPicPr>
            <a:picLocks noGrp="1" noChangeAspect="1"/>
          </p:cNvPicPr>
          <p:nvPr>
            <p:ph idx="1"/>
          </p:nvPr>
        </p:nvPicPr>
        <p:blipFill>
          <a:blip r:embed="rId2" cstate="print"/>
          <a:stretch>
            <a:fillRect/>
          </a:stretch>
        </p:blipFill>
        <p:spPr>
          <a:xfrm>
            <a:off x="1447800" y="990600"/>
            <a:ext cx="6172200" cy="4191000"/>
          </a:xfrm>
        </p:spPr>
      </p:pic>
      <p:sp>
        <p:nvSpPr>
          <p:cNvPr id="3" name="Title 2"/>
          <p:cNvSpPr>
            <a:spLocks noGrp="1"/>
          </p:cNvSpPr>
          <p:nvPr>
            <p:ph type="title"/>
          </p:nvPr>
        </p:nvSpPr>
        <p:spPr>
          <a:xfrm>
            <a:off x="457200" y="152400"/>
            <a:ext cx="8229600" cy="838200"/>
          </a:xfrm>
        </p:spPr>
        <p:txBody>
          <a:bodyPr/>
          <a:lstStyle/>
          <a:p>
            <a:pPr algn="ctr"/>
            <a:r>
              <a:rPr lang="en-US" dirty="0" smtClean="0"/>
              <a:t>THE ROCK CYCLE</a:t>
            </a:r>
            <a:endParaRPr lang="en-US" dirty="0"/>
          </a:p>
        </p:txBody>
      </p:sp>
      <p:sp>
        <p:nvSpPr>
          <p:cNvPr id="6" name="TextBox 5"/>
          <p:cNvSpPr txBox="1"/>
          <p:nvPr/>
        </p:nvSpPr>
        <p:spPr>
          <a:xfrm>
            <a:off x="914400" y="5257800"/>
            <a:ext cx="7162800" cy="923330"/>
          </a:xfrm>
          <a:prstGeom prst="rect">
            <a:avLst/>
          </a:prstGeom>
          <a:noFill/>
        </p:spPr>
        <p:txBody>
          <a:bodyPr wrap="square" rtlCol="0">
            <a:spAutoFit/>
          </a:bodyPr>
          <a:lstStyle/>
          <a:p>
            <a:r>
              <a:rPr lang="en-US" dirty="0" smtClean="0"/>
              <a:t>Rocks continually change form. What started out as sedimentary rock may change to metamorphic and, with time and weathering, change back to sedimentary.</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pPr>
              <a:buNone/>
            </a:pPr>
            <a:r>
              <a:rPr lang="en-US" dirty="0" smtClean="0"/>
              <a:t>Minerals can be identified by checking for certain mineral properties or characteristics.  The various minerals can be classified according to similar characteristics.  These characteristics are:</a:t>
            </a:r>
          </a:p>
          <a:p>
            <a:pPr>
              <a:buNone/>
            </a:pPr>
            <a:endParaRPr lang="en-US" dirty="0" smtClean="0"/>
          </a:p>
          <a:p>
            <a:r>
              <a:rPr lang="en-US" dirty="0" smtClean="0"/>
              <a:t>Color = Helpful but not as reliable as other methods</a:t>
            </a:r>
          </a:p>
          <a:p>
            <a:r>
              <a:rPr lang="en-US" dirty="0" smtClean="0"/>
              <a:t>Streak = True color of mineral in powdered form</a:t>
            </a:r>
          </a:p>
          <a:p>
            <a:r>
              <a:rPr lang="en-US" dirty="0" smtClean="0"/>
              <a:t>Luster / Sheen = How the light reflects (metallic, non-metallic, waxy)</a:t>
            </a:r>
          </a:p>
          <a:p>
            <a:r>
              <a:rPr lang="en-US" dirty="0" smtClean="0"/>
              <a:t>Texture = Crystalline, smooth, rough, angular</a:t>
            </a:r>
          </a:p>
          <a:p>
            <a:r>
              <a:rPr lang="en-US" dirty="0" smtClean="0"/>
              <a:t>Hardness = Measure of minerals resistance to scratching (</a:t>
            </a:r>
            <a:r>
              <a:rPr lang="en-US" dirty="0" err="1" smtClean="0"/>
              <a:t>Mohs</a:t>
            </a:r>
            <a:r>
              <a:rPr lang="en-US" dirty="0" smtClean="0"/>
              <a:t> Scale)</a:t>
            </a:r>
          </a:p>
          <a:p>
            <a:r>
              <a:rPr lang="en-US" dirty="0" smtClean="0"/>
              <a:t>Transparency = Does light pass through it?  (yes=transparent)(no=translucent)</a:t>
            </a:r>
          </a:p>
          <a:p>
            <a:endParaRPr lang="en-US" dirty="0" smtClean="0"/>
          </a:p>
          <a:p>
            <a:r>
              <a:rPr lang="en-US" dirty="0" smtClean="0"/>
              <a:t>Other Identifiers: Cleavage, Density, Magnetism, Crystalline Structure, Odor, Taste (don’t try this one)</a:t>
            </a:r>
          </a:p>
        </p:txBody>
      </p:sp>
      <p:sp>
        <p:nvSpPr>
          <p:cNvPr id="3" name="Title 2"/>
          <p:cNvSpPr>
            <a:spLocks noGrp="1"/>
          </p:cNvSpPr>
          <p:nvPr>
            <p:ph type="title"/>
          </p:nvPr>
        </p:nvSpPr>
        <p:spPr/>
        <p:txBody>
          <a:bodyPr/>
          <a:lstStyle/>
          <a:p>
            <a:pPr algn="ctr"/>
            <a:r>
              <a:rPr lang="en-US" dirty="0" smtClean="0"/>
              <a:t>MINERAL IDENTIFICATION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checkerboard(across)">
                                      <p:cBhvr>
                                        <p:cTn id="7" dur="500"/>
                                        <p:tgtEl>
                                          <p:spTgt spid="2">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2">
                                            <p:txEl>
                                              <p:pRg st="3" end="3"/>
                                            </p:txEl>
                                          </p:spTgt>
                                        </p:tgtEl>
                                        <p:attrNameLst>
                                          <p:attrName>style.visibility</p:attrName>
                                        </p:attrNameLst>
                                      </p:cBhvr>
                                      <p:to>
                                        <p:strVal val="visible"/>
                                      </p:to>
                                    </p:set>
                                    <p:animEffect transition="in" filter="checkerboard(across)">
                                      <p:cBhvr>
                                        <p:cTn id="12" dur="500"/>
                                        <p:tgtEl>
                                          <p:spTgt spid="2">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checkerboard(across)">
                                      <p:cBhvr>
                                        <p:cTn id="17" dur="500"/>
                                        <p:tgtEl>
                                          <p:spTgt spid="2">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2">
                                            <p:txEl>
                                              <p:pRg st="5" end="5"/>
                                            </p:txEl>
                                          </p:spTgt>
                                        </p:tgtEl>
                                        <p:attrNameLst>
                                          <p:attrName>style.visibility</p:attrName>
                                        </p:attrNameLst>
                                      </p:cBhvr>
                                      <p:to>
                                        <p:strVal val="visible"/>
                                      </p:to>
                                    </p:set>
                                    <p:animEffect transition="in" filter="checkerboard(across)">
                                      <p:cBhvr>
                                        <p:cTn id="22" dur="500"/>
                                        <p:tgtEl>
                                          <p:spTgt spid="2">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animEffect transition="in" filter="checkerboard(across)">
                                      <p:cBhvr>
                                        <p:cTn id="27" dur="500"/>
                                        <p:tgtEl>
                                          <p:spTgt spid="2">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nodeType="clickEffect">
                                  <p:stCondLst>
                                    <p:cond delay="0"/>
                                  </p:stCondLst>
                                  <p:childTnLst>
                                    <p:set>
                                      <p:cBhvr>
                                        <p:cTn id="31" dur="1" fill="hold">
                                          <p:stCondLst>
                                            <p:cond delay="0"/>
                                          </p:stCondLst>
                                        </p:cTn>
                                        <p:tgtEl>
                                          <p:spTgt spid="2">
                                            <p:txEl>
                                              <p:pRg st="7" end="7"/>
                                            </p:txEl>
                                          </p:spTgt>
                                        </p:tgtEl>
                                        <p:attrNameLst>
                                          <p:attrName>style.visibility</p:attrName>
                                        </p:attrNameLst>
                                      </p:cBhvr>
                                      <p:to>
                                        <p:strVal val="visible"/>
                                      </p:to>
                                    </p:set>
                                    <p:animEffect transition="in" filter="checkerboard(across)">
                                      <p:cBhvr>
                                        <p:cTn id="32" dur="500"/>
                                        <p:tgtEl>
                                          <p:spTgt spid="2">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nodeType="click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checkerboard(across)">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smtClean="0"/>
              <a:t>SCRATCH TEST</a:t>
            </a:r>
            <a:endParaRPr lang="en-US" dirty="0"/>
          </a:p>
        </p:txBody>
      </p:sp>
      <p:sp>
        <p:nvSpPr>
          <p:cNvPr id="3" name="Content Placeholder 2"/>
          <p:cNvSpPr>
            <a:spLocks noGrp="1"/>
          </p:cNvSpPr>
          <p:nvPr>
            <p:ph sz="half" idx="2"/>
          </p:nvPr>
        </p:nvSpPr>
        <p:spPr/>
        <p:txBody>
          <a:bodyPr/>
          <a:lstStyle/>
          <a:p>
            <a:r>
              <a:rPr lang="en-US" dirty="0" smtClean="0"/>
              <a:t>Fingernail (2.5)</a:t>
            </a:r>
          </a:p>
          <a:p>
            <a:r>
              <a:rPr lang="en-US" dirty="0" smtClean="0"/>
              <a:t>Penny (3.5)</a:t>
            </a:r>
          </a:p>
          <a:p>
            <a:r>
              <a:rPr lang="en-US" dirty="0" smtClean="0"/>
              <a:t>Paper Clip (4.5)</a:t>
            </a:r>
          </a:p>
          <a:p>
            <a:r>
              <a:rPr lang="en-US" dirty="0" smtClean="0"/>
              <a:t>Glass (5.5)</a:t>
            </a:r>
          </a:p>
          <a:p>
            <a:r>
              <a:rPr lang="en-US" dirty="0" smtClean="0"/>
              <a:t>Metal Nail (6.5)</a:t>
            </a:r>
          </a:p>
          <a:p>
            <a:r>
              <a:rPr lang="en-US" dirty="0" smtClean="0"/>
              <a:t>Diamond can’t be scratched (10)</a:t>
            </a:r>
            <a:endParaRPr lang="en-US" dirty="0"/>
          </a:p>
        </p:txBody>
      </p:sp>
      <p:sp>
        <p:nvSpPr>
          <p:cNvPr id="4" name="Content Placeholder 3"/>
          <p:cNvSpPr>
            <a:spLocks noGrp="1"/>
          </p:cNvSpPr>
          <p:nvPr>
            <p:ph sz="quarter" idx="4"/>
          </p:nvPr>
        </p:nvSpPr>
        <p:spPr/>
        <p:txBody>
          <a:bodyPr>
            <a:normAutofit fontScale="92500" lnSpcReduction="20000"/>
          </a:bodyPr>
          <a:lstStyle/>
          <a:p>
            <a:pPr marL="514350" indent="-514350">
              <a:buClr>
                <a:schemeClr val="tx1"/>
              </a:buClr>
              <a:buSzPct val="115000"/>
              <a:buFont typeface="+mj-lt"/>
              <a:buAutoNum type="arabicPeriod"/>
            </a:pPr>
            <a:r>
              <a:rPr lang="en-US" dirty="0" smtClean="0"/>
              <a:t>Talc </a:t>
            </a:r>
          </a:p>
          <a:p>
            <a:pPr marL="514350" indent="-514350">
              <a:buClr>
                <a:schemeClr val="tx1"/>
              </a:buClr>
              <a:buSzPct val="115000"/>
              <a:buFont typeface="+mj-lt"/>
              <a:buAutoNum type="arabicPeriod"/>
            </a:pPr>
            <a:r>
              <a:rPr lang="en-US" dirty="0" smtClean="0"/>
              <a:t>Gypsum </a:t>
            </a:r>
          </a:p>
          <a:p>
            <a:pPr marL="514350" indent="-514350">
              <a:buClr>
                <a:schemeClr val="tx1"/>
              </a:buClr>
              <a:buSzPct val="115000"/>
              <a:buFont typeface="+mj-lt"/>
              <a:buAutoNum type="arabicPeriod"/>
            </a:pPr>
            <a:r>
              <a:rPr lang="en-US" dirty="0" smtClean="0"/>
              <a:t>Calcite </a:t>
            </a:r>
          </a:p>
          <a:p>
            <a:pPr marL="514350" indent="-514350">
              <a:buClr>
                <a:schemeClr val="tx1"/>
              </a:buClr>
              <a:buSzPct val="115000"/>
              <a:buFont typeface="+mj-lt"/>
              <a:buAutoNum type="arabicPeriod"/>
            </a:pPr>
            <a:r>
              <a:rPr lang="en-US" dirty="0" smtClean="0"/>
              <a:t>Fluorite </a:t>
            </a:r>
          </a:p>
          <a:p>
            <a:pPr marL="514350" indent="-514350">
              <a:buClr>
                <a:schemeClr val="tx1"/>
              </a:buClr>
              <a:buSzPct val="115000"/>
              <a:buFont typeface="+mj-lt"/>
              <a:buAutoNum type="arabicPeriod"/>
            </a:pPr>
            <a:r>
              <a:rPr lang="en-US" dirty="0" smtClean="0"/>
              <a:t>Apatite </a:t>
            </a:r>
          </a:p>
          <a:p>
            <a:pPr marL="514350" indent="-514350">
              <a:buClr>
                <a:schemeClr val="tx1"/>
              </a:buClr>
              <a:buSzPct val="115000"/>
              <a:buFont typeface="+mj-lt"/>
              <a:buAutoNum type="arabicPeriod"/>
            </a:pPr>
            <a:r>
              <a:rPr lang="en-US" dirty="0" smtClean="0"/>
              <a:t>Orthoclase Feldspar </a:t>
            </a:r>
          </a:p>
          <a:p>
            <a:pPr marL="514350" indent="-514350">
              <a:buClr>
                <a:schemeClr val="tx1"/>
              </a:buClr>
              <a:buSzPct val="115000"/>
              <a:buFont typeface="+mj-lt"/>
              <a:buAutoNum type="arabicPeriod"/>
            </a:pPr>
            <a:r>
              <a:rPr lang="en-US" dirty="0" smtClean="0"/>
              <a:t>Quartz </a:t>
            </a:r>
          </a:p>
          <a:p>
            <a:pPr marL="514350" indent="-514350">
              <a:buClr>
                <a:schemeClr val="tx1"/>
              </a:buClr>
              <a:buSzPct val="115000"/>
              <a:buFont typeface="+mj-lt"/>
              <a:buAutoNum type="arabicPeriod"/>
            </a:pPr>
            <a:r>
              <a:rPr lang="en-US" dirty="0" smtClean="0"/>
              <a:t>Topaz </a:t>
            </a:r>
          </a:p>
          <a:p>
            <a:pPr marL="514350" indent="-514350">
              <a:buClr>
                <a:schemeClr val="tx1"/>
              </a:buClr>
              <a:buSzPct val="115000"/>
              <a:buFont typeface="+mj-lt"/>
              <a:buAutoNum type="arabicPeriod"/>
            </a:pPr>
            <a:r>
              <a:rPr lang="en-US" dirty="0" smtClean="0"/>
              <a:t>Corundum </a:t>
            </a:r>
          </a:p>
          <a:p>
            <a:pPr marL="514350" indent="-514350">
              <a:buClr>
                <a:schemeClr val="tx1"/>
              </a:buClr>
              <a:buSzPct val="115000"/>
              <a:buFont typeface="+mj-lt"/>
              <a:buAutoNum type="arabicPeriod"/>
            </a:pPr>
            <a:r>
              <a:rPr lang="en-US" dirty="0" smtClean="0"/>
              <a:t>Diamond</a:t>
            </a:r>
          </a:p>
          <a:p>
            <a:endParaRPr lang="en-US" dirty="0"/>
          </a:p>
        </p:txBody>
      </p:sp>
      <p:sp>
        <p:nvSpPr>
          <p:cNvPr id="5" name="Title 4"/>
          <p:cNvSpPr>
            <a:spLocks noGrp="1"/>
          </p:cNvSpPr>
          <p:nvPr>
            <p:ph type="title"/>
          </p:nvPr>
        </p:nvSpPr>
        <p:spPr/>
        <p:txBody>
          <a:bodyPr/>
          <a:lstStyle/>
          <a:p>
            <a:pPr algn="ctr"/>
            <a:r>
              <a:rPr lang="en-US" dirty="0" smtClean="0"/>
              <a:t>HARDNESS</a:t>
            </a:r>
            <a:endParaRPr lang="en-US" dirty="0"/>
          </a:p>
        </p:txBody>
      </p:sp>
      <p:sp>
        <p:nvSpPr>
          <p:cNvPr id="6" name="Text Placeholder 5"/>
          <p:cNvSpPr>
            <a:spLocks noGrp="1"/>
          </p:cNvSpPr>
          <p:nvPr>
            <p:ph type="body" idx="3"/>
          </p:nvPr>
        </p:nvSpPr>
        <p:spPr/>
        <p:txBody>
          <a:bodyPr/>
          <a:lstStyle/>
          <a:p>
            <a:r>
              <a:rPr lang="en-US" dirty="0" smtClean="0"/>
              <a:t>MOHS SCALE</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276</TotalTime>
  <Words>500</Words>
  <Application>Microsoft Office PowerPoint</Application>
  <PresentationFormat>On-screen Show (4:3)</PresentationFormat>
  <Paragraphs>81</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Paper</vt:lpstr>
      <vt:lpstr>Rocks and Minerals</vt:lpstr>
      <vt:lpstr>What is a Mineral?           What is a Rock?</vt:lpstr>
      <vt:lpstr>WHAT ARE THE ROCK TYPES?</vt:lpstr>
      <vt:lpstr>IGNEOUS ROCKS</vt:lpstr>
      <vt:lpstr>SEDIMENTARY ROCKS</vt:lpstr>
      <vt:lpstr>METAMORPHIC ROCKS</vt:lpstr>
      <vt:lpstr>THE ROCK CYCLE</vt:lpstr>
      <vt:lpstr>MINERAL IDENTIFICATION</vt:lpstr>
      <vt:lpstr>HARDNESS</vt:lpstr>
      <vt:lpstr>More Rock and Mineral info can be found at:</vt:lpstr>
    </vt:vector>
  </TitlesOfParts>
  <Company>Trihydro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Rocks and Minerals</dc:title>
  <dc:creator>mmitchell</dc:creator>
  <cp:lastModifiedBy>mmitchell</cp:lastModifiedBy>
  <cp:revision>32</cp:revision>
  <dcterms:created xsi:type="dcterms:W3CDTF">2010-09-14T19:00:48Z</dcterms:created>
  <dcterms:modified xsi:type="dcterms:W3CDTF">2010-09-15T15:36:22Z</dcterms:modified>
</cp:coreProperties>
</file>